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b="0" i="0" sz="1200" u="none" cap="none" strike="noStrike"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edit, you can create a copy under </a:t>
            </a:r>
            <a:r>
              <a:rPr b="1" lang="en-US"/>
              <a:t>File &gt; Make a copy...</a:t>
            </a:r>
            <a:endParaRPr b="1"/>
          </a:p>
        </p:txBody>
      </p:sp>
      <p:sp>
        <p:nvSpPr>
          <p:cNvPr id="86" name="Google Shape;8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8216bd24_2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edit, you can create a copy under </a:t>
            </a:r>
            <a:r>
              <a:rPr b="1" lang="en-US"/>
              <a:t>File &gt; Make a copy...</a:t>
            </a:r>
            <a:endParaRPr b="1"/>
          </a:p>
        </p:txBody>
      </p:sp>
      <p:sp>
        <p:nvSpPr>
          <p:cNvPr id="109" name="Google Shape;109;gc8216bd24_2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8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20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222819" y="114685"/>
            <a:ext cx="1756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b="1" i="0" sz="2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fmla="val 0" name="adj"/>
            </a:avLst>
          </a:prstGeom>
          <a:noFill/>
          <a:ln cap="flat" cmpd="sng" w="381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810000" y="114684"/>
            <a:ext cx="3276600" cy="46166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01-Jan-201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Time Value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customers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cap="rnd" cmpd="sng" w="19050">
            <a:solidFill>
              <a:srgbClr val="007DDA">
                <a:alpha val="49803"/>
              </a:srgbClr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05" name="Google Shape;105;p13"/>
          <p:cNvSpPr/>
          <p:nvPr/>
        </p:nvSpPr>
        <p:spPr>
          <a:xfrm>
            <a:off x="152400" y="3995150"/>
            <a:ext cx="1764900" cy="873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Existing Alternative</a:t>
            </a:r>
            <a:endParaRPr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7155800" y="3995150"/>
            <a:ext cx="1764900" cy="873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Early Adopters</a:t>
            </a:r>
            <a:endParaRPr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/>
        </p:nvSpPr>
        <p:spPr>
          <a:xfrm>
            <a:off x="222819" y="114685"/>
            <a:ext cx="175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b="1" i="0" sz="2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fmla="val 0" name="adj"/>
            </a:avLst>
          </a:prstGeom>
          <a:noFill/>
          <a:ln cap="flat" cmpd="sng" w="381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3810000" y="114684"/>
            <a:ext cx="3276600" cy="46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7239000" y="114684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01-Jan-2014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7239000" y="375182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Time Value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1200">
                <a:solidFill>
                  <a:srgbClr val="999999"/>
                </a:solidFill>
              </a:rPr>
              <a:t>For the customer segment you are working with, describe the top 1-3 problems they need solved.</a:t>
            </a:r>
            <a:endParaRPr i="1" sz="1200">
              <a:solidFill>
                <a:srgbClr val="999999"/>
              </a:solidFill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D</a:t>
            </a:r>
            <a:r>
              <a:rPr i="1" lang="en-US" sz="1200">
                <a:solidFill>
                  <a:srgbClr val="999999"/>
                </a:solidFill>
              </a:rPr>
              <a:t>on’t fully defining a solution. Simply sketch out the top features or capabilities for each problem.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					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				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			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		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i="1" sz="1200">
              <a:solidFill>
                <a:schemeClr val="dk1"/>
              </a:solidFill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1200">
                <a:solidFill>
                  <a:srgbClr val="999999"/>
                </a:solidFill>
              </a:rPr>
              <a:t>A good UVP gets inside the head of your customers and focusses on the benefits your customers derive after using your product.</a:t>
            </a:r>
            <a:endParaRPr i="1" sz="1200">
              <a:solidFill>
                <a:srgbClr val="999999"/>
              </a:solidFill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solidFill>
                  <a:srgbClr val="999999"/>
                </a:solidFill>
              </a:rPr>
              <a:t>Inbound and Outbound 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>
                <a:solidFill>
                  <a:srgbClr val="999999"/>
                </a:solidFill>
              </a:rPr>
              <a:t>Direct and Indirect</a:t>
            </a:r>
            <a:endParaRPr i="1" sz="1200">
              <a:solidFill>
                <a:srgbClr val="999999"/>
              </a:solidFill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</a:rPr>
              <a:t>Target customers</a:t>
            </a:r>
            <a:endParaRPr b="0" i="1" sz="12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1200">
                <a:solidFill>
                  <a:srgbClr val="999999"/>
                </a:solidFill>
              </a:rPr>
              <a:t>A customer is a someone that pays for your product.</a:t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 sz="1200">
              <a:solidFill>
                <a:srgbClr val="99999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1200">
                <a:solidFill>
                  <a:srgbClr val="999999"/>
                </a:solidFill>
              </a:rPr>
              <a:t>You can’t effectively build, design, and position a product for everyone.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14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cap="rnd" cmpd="sng" w="19050">
            <a:solidFill>
              <a:srgbClr val="007DDA">
                <a:alpha val="49800"/>
              </a:srgbClr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